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Old Standard TT"/>
      <p:regular r:id="rId28"/>
      <p:bold r:id="rId29"/>
      <p:italic r:id="rId30"/>
    </p:embeddedFont>
    <p:embeddedFont>
      <p:font typeface="Helvetica Neue"/>
      <p:regular r:id="rId31"/>
      <p:bold r:id="rId32"/>
      <p:italic r:id="rId33"/>
      <p:boldItalic r:id="rId34"/>
    </p:embeddedFont>
    <p:embeddedFont>
      <p:font typeface="Special Elit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OldStandardTT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ldStandardT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regular.fntdata"/><Relationship Id="rId30" Type="http://schemas.openxmlformats.org/officeDocument/2006/relationships/font" Target="fonts/OldStandardTT-italic.fntdata"/><Relationship Id="rId11" Type="http://schemas.openxmlformats.org/officeDocument/2006/relationships/slide" Target="slides/slide7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35" Type="http://schemas.openxmlformats.org/officeDocument/2006/relationships/font" Target="fonts/SpecialElite-regular.fntdata"/><Relationship Id="rId12" Type="http://schemas.openxmlformats.org/officeDocument/2006/relationships/slide" Target="slides/slide8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Despite the physical transformation into an insect at the beginning of the story, Gregor changes very little throughout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The reader never learns HOW or WHY Gregor transformed.  The story focuses on the CONSEQUENCES of his transformation.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Kafka’s  The Metamorphosis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51"/>
            <a:ext cx="8187900" cy="9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A Timeless Tale of Transformation- an existential allegory of human isolation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Terms to help you think deeply about Kafka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276000" y="1058225"/>
            <a:ext cx="8592000" cy="3598199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Special Elite"/>
              <a:buAutoNum type="arabicPeriod"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Absurdity/Absurdism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Special Elite"/>
              <a:buAutoNum type="arabicPeriod"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Alienation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Special Elite"/>
              <a:buAutoNum type="arabicPeriod"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Authoritarian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Special Elite"/>
              <a:buAutoNum type="arabicPeriod"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Chaos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Special Elite"/>
              <a:buAutoNum type="arabicPeriod"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Existence/Existential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Special Elite"/>
              <a:buAutoNum type="arabicPeriod"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Humanity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Special Elite"/>
              <a:buAutoNum type="arabicPeriod"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Incomprehensibility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Special Elite"/>
              <a:buAutoNum type="arabicPeriod"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Surrealism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172650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Literary Elements &amp; Devices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705750"/>
            <a:ext cx="8661299" cy="42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Allegory= </a:t>
            </a: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a story in which the characters and events are symbols that stand for ideas about human life or for a political or historical situation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Foreshadowing= </a:t>
            </a: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to give a hint of something that has not yet happened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Motif= </a:t>
            </a: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an important repeated pattern in a story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Metaphor= </a:t>
            </a: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a form of comparison that suggests a non-lieral similarity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Symbols= </a:t>
            </a: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an idea or thing that stands for something else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29000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Some Big Ideas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Special Elite"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The world is not a place of certainty and the ideal is unrealizable</a:t>
            </a:r>
          </a:p>
          <a:p>
            <a:pPr indent="-228600" lvl="0" marL="457200" rtl="0">
              <a:spcBef>
                <a:spcPts val="0"/>
              </a:spcBef>
              <a:buFont typeface="Special Elite"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Love is not enough</a:t>
            </a:r>
          </a:p>
          <a:p>
            <a:pPr indent="-228600" lvl="0" marL="457200" rtl="0">
              <a:spcBef>
                <a:spcPts val="0"/>
              </a:spcBef>
              <a:buFont typeface="Special Elite"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There are limitations that come from being human:</a:t>
            </a:r>
          </a:p>
          <a:p>
            <a:pPr indent="-228600" lvl="0" marL="1371600" rtl="0">
              <a:spcBef>
                <a:spcPts val="0"/>
              </a:spcBef>
              <a:buFont typeface="Special Elite"/>
              <a:buChar char="❖"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How one interprets the world</a:t>
            </a:r>
          </a:p>
          <a:p>
            <a:pPr indent="-228600" lvl="0" marL="1371600" rtl="0">
              <a:spcBef>
                <a:spcPts val="0"/>
              </a:spcBef>
              <a:buFont typeface="Special Elite"/>
              <a:buChar char="❖"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The systems society imposes </a:t>
            </a:r>
          </a:p>
          <a:p>
            <a:pPr indent="-228600" lvl="0" marL="1371600" rtl="0">
              <a:spcBef>
                <a:spcPts val="0"/>
              </a:spcBef>
              <a:buFont typeface="Special Elite"/>
              <a:buChar char="❖"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Human relationships</a:t>
            </a:r>
          </a:p>
          <a:p>
            <a:pPr indent="-228600" lvl="0" marL="1371600" rtl="0">
              <a:spcBef>
                <a:spcPts val="0"/>
              </a:spcBef>
              <a:buFont typeface="Special Elite"/>
              <a:buChar char="❖"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The shifting sense of identity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6981650" y="1605550"/>
            <a:ext cx="1850650" cy="27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1297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Think deeply about Kafka &amp; The Metamorphosis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247600" y="1187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1" lang="en" sz="2400">
                <a:latin typeface="Special Elite"/>
                <a:ea typeface="Special Elite"/>
                <a:cs typeface="Special Elite"/>
                <a:sym typeface="Special Elite"/>
              </a:rPr>
              <a:t>Alienation 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450" y="1187607"/>
            <a:ext cx="3263685" cy="33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5784425" y="1026175"/>
            <a:ext cx="2919600" cy="3790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…constantly seeing new faces, no relationships that last or get more intimate.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181818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 cannot make you understand. I cannot make anyone understand what is happening inside me. I cannot even explain it to myself.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Think deeply about Kafka &amp; The Metamorphosis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536025" y="1058212"/>
            <a:ext cx="4799700" cy="35370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Special Elite"/>
                <a:ea typeface="Special Elite"/>
                <a:cs typeface="Special Elite"/>
                <a:sym typeface="Special Elite"/>
              </a:rPr>
              <a:t>Absurdity</a:t>
            </a: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- </a:t>
            </a: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a universe that functions without any governing system of order &amp; justice.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The story has a strong overtone of </a:t>
            </a: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absurdity</a:t>
            </a: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; it suggests chaos in a world without rules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Conflict between the human tendency to look for meaning in life and the inability to find any meaning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600" y="1058225"/>
            <a:ext cx="2651399" cy="35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2476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Think About It...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71600"/>
            <a:ext cx="8520599" cy="361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004" y="525154"/>
            <a:ext cx="3236699" cy="2757188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7" name="Shape 167"/>
          <p:cNvSpPr txBox="1"/>
          <p:nvPr/>
        </p:nvSpPr>
        <p:spPr>
          <a:xfrm>
            <a:off x="432625" y="1323525"/>
            <a:ext cx="3236699" cy="7691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Gregor’s changes throughout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32625" y="2358025"/>
            <a:ext cx="3236699" cy="101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How &amp; WHY Gregor transforms.  Why doesn’t the reader know?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32625" y="3552400"/>
            <a:ext cx="3236699" cy="101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Why does Gregor retain some human qualities? What’s the message here?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334500" y="3640725"/>
            <a:ext cx="4497900" cy="1016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What role does FATE play in Gregor’s life?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Think deeply about Kafka &amp; The Metamorphosis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247600" y="1142700"/>
            <a:ext cx="4848599" cy="3380999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marL="22860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F3F3F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Surrealism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pecial Elite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Reaction against rationalism/logic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pecial Elite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Designed to purposely cause surprise through unexpected overlaps and things that do not follow logically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pecial Elite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Seeks to free the imagination from control of reason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400" y="1078611"/>
            <a:ext cx="3018950" cy="382597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2367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Existentialism is...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943400" y="1273612"/>
            <a:ext cx="3564900" cy="341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latin typeface="Helvetica Neue"/>
                <a:ea typeface="Helvetica Neue"/>
                <a:cs typeface="Helvetica Neue"/>
                <a:sym typeface="Helvetica Neue"/>
              </a:rPr>
              <a:t>A complex philosophy emphasizing the existence of the human being, the lack of meaning and purpose in life, and the solitude of human existence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225" y="988349"/>
            <a:ext cx="2872274" cy="39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Existentialism </a:t>
            </a: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 (Popular during the 19th century)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pecial Elite"/>
            </a:pPr>
            <a:r>
              <a:rPr lang="en" sz="2400"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Mankind has free will.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pecial Elite"/>
            </a:pPr>
            <a:r>
              <a:rPr lang="en" sz="2400"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Life is a series of choices, creating stress.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pecial Elite"/>
            </a:pPr>
            <a:r>
              <a:rPr lang="en" sz="2400"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Few decisions are without any negative consequences.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pecial Elite"/>
            </a:pPr>
            <a:r>
              <a:rPr lang="en" sz="2400"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Some things are irrational or absurd, without explanation.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Special Elite"/>
            </a:pPr>
            <a:r>
              <a:rPr lang="en" sz="2400">
                <a:highlight>
                  <a:srgbClr val="FFFFFF"/>
                </a:highlight>
                <a:latin typeface="Special Elite"/>
                <a:ea typeface="Special Elite"/>
                <a:cs typeface="Special Elite"/>
                <a:sym typeface="Special Elite"/>
              </a:rPr>
              <a:t>If one makes a decision, he or she must follow through.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220700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Some Themes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The T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1600"/>
            <a:ext cx="1402800" cy="199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4039325" y="833900"/>
            <a:ext cx="4118099" cy="86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1714500" y="1323175"/>
            <a:ext cx="5968500" cy="97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The disconnect between mind &amp; body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The absurdity of life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Personal identity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714500" y="2979050"/>
            <a:ext cx="6033599" cy="97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The limits of sympathy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Money’s effects on relationships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714500" y="2093075"/>
            <a:ext cx="6585599" cy="68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Alienation      Family Duty       Freedom 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People are sewn into their skins for life and cannot 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51" y="1058226"/>
            <a:ext cx="2289648" cy="33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3204675" y="978100"/>
            <a:ext cx="46950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alter any of their seams, at least not by their own hands.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429000" y="2749600"/>
            <a:ext cx="4775099" cy="1041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How are Gregor Samsa and Franz Kafka alike? How are they different?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Some Symbols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58225"/>
            <a:ext cx="1867475" cy="221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2475" y="445025"/>
            <a:ext cx="1652945" cy="22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7525" y="445025"/>
            <a:ext cx="2795449" cy="199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5049" y="2440849"/>
            <a:ext cx="1995824" cy="199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0799" y="2452925"/>
            <a:ext cx="2171962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3950" y="2319562"/>
            <a:ext cx="203835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300800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Think About It...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058225"/>
            <a:ext cx="2812800" cy="3758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Gregor has such a passive adaptation to the massive change he undergoes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“One morning, when Gregor Samsa woke from troubled dreams, he found himself transformed in his bed into a horrible vermin”.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975" y="1378000"/>
            <a:ext cx="3153949" cy="30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6713800" y="1211375"/>
            <a:ext cx="1810800" cy="3054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Why does he accept this fate so easily?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Why doesn’t he fight back?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91825" y="39817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Think About It...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931250"/>
            <a:ext cx="8520599" cy="377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The parallels between Kafka’s and Gregor’s life:</a:t>
            </a:r>
          </a:p>
          <a:p>
            <a:pPr indent="-228600" lvl="0" marL="457200" rtl="0">
              <a:spcBef>
                <a:spcPts val="0"/>
              </a:spcBef>
              <a:buFont typeface="Special Elite"/>
              <a:buChar char="➢"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Relationship with father</a:t>
            </a:r>
          </a:p>
          <a:p>
            <a:pPr indent="-228600" lvl="0" marL="457200" rtl="0">
              <a:spcBef>
                <a:spcPts val="0"/>
              </a:spcBef>
              <a:buFont typeface="Special Elite"/>
              <a:buChar char="➢"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Trapped in a world he felt he didn’t belong</a:t>
            </a:r>
          </a:p>
          <a:p>
            <a:pPr indent="-228600" lvl="0" marL="457200" rtl="0">
              <a:spcBef>
                <a:spcPts val="0"/>
              </a:spcBef>
              <a:buFont typeface="Special Elite"/>
              <a:buChar char="➢"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Alienated &amp; isolated</a:t>
            </a:r>
          </a:p>
          <a:p>
            <a:pPr indent="-228600" lvl="0" marL="457200" rtl="0">
              <a:spcBef>
                <a:spcPts val="0"/>
              </a:spcBef>
              <a:buFont typeface="Special Elite"/>
              <a:buChar char="➢"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Similar names (Kafka/Samsa)</a:t>
            </a:r>
          </a:p>
          <a:p>
            <a:pPr indent="-228600" lvl="0" marL="457200" rtl="0">
              <a:spcBef>
                <a:spcPts val="0"/>
              </a:spcBef>
              <a:buFont typeface="Special Elite"/>
              <a:buChar char="➢"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“Samsa” comes from the Czech words Sa’m (alone) and Jsem (I am)</a:t>
            </a:r>
          </a:p>
          <a:p>
            <a:pPr indent="-228600" lvl="0" marL="457200" rtl="0">
              <a:spcBef>
                <a:spcPts val="0"/>
              </a:spcBef>
              <a:buFont typeface="Special Elite"/>
              <a:buChar char="➢"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Samsa= I am alone</a:t>
            </a:r>
          </a:p>
          <a:p>
            <a:pPr indent="-228600" lvl="0" marL="457200" rtl="0">
              <a:spcBef>
                <a:spcPts val="0"/>
              </a:spcBef>
              <a:buFont typeface="Special Elite"/>
              <a:buChar char="➢"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Both had jobs they didn’t enjoy</a:t>
            </a:r>
          </a:p>
          <a:p>
            <a:pPr indent="-228600" lvl="0" marL="457200" rtl="0">
              <a:spcBef>
                <a:spcPts val="0"/>
              </a:spcBef>
              <a:buFont typeface="Special Elite"/>
              <a:buChar char="➢"/>
            </a:pPr>
            <a:r>
              <a:rPr b="1" lang="en">
                <a:latin typeface="Special Elite"/>
                <a:ea typeface="Special Elite"/>
                <a:cs typeface="Special Elite"/>
                <a:sym typeface="Special Elite"/>
              </a:rPr>
              <a:t>Both were very close to their sisters and were hurt by their sisters</a:t>
            </a:r>
            <a:br>
              <a:rPr b="1" lang="en">
                <a:latin typeface="Special Elite"/>
                <a:ea typeface="Special Elite"/>
                <a:cs typeface="Special Elite"/>
                <a:sym typeface="Special Elite"/>
              </a:rPr>
            </a:b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775" y="530675"/>
            <a:ext cx="2732525" cy="181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91975"/>
            <a:ext cx="8520599" cy="4376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Special Elite"/>
                <a:ea typeface="Special Elite"/>
                <a:cs typeface="Special Elite"/>
                <a:sym typeface="Special Elite"/>
              </a:rPr>
              <a:t>     I am free and that is why I am lost.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375" y="1159025"/>
            <a:ext cx="3424799" cy="2825449"/>
          </a:xfrm>
          <a:prstGeom prst="rect">
            <a:avLst/>
          </a:prstGeom>
          <a:noFill/>
          <a:ln cap="flat" cmpd="sng" w="38100">
            <a:solidFill>
              <a:srgbClr val="5B0F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34" name="Shape 234"/>
          <p:cNvSpPr txBox="1"/>
          <p:nvPr/>
        </p:nvSpPr>
        <p:spPr>
          <a:xfrm>
            <a:off x="6320700" y="3705500"/>
            <a:ext cx="2372699" cy="651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Franz Kafka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Cast of Characters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99525" y="947325"/>
            <a:ext cx="8520599" cy="396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Gregor- A traveling salesman and the protagonist of the story.  He hates his job but keeps it because of his duty to his family.  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995" y="1856900"/>
            <a:ext cx="2242974" cy="30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957750" y="2092650"/>
            <a:ext cx="3909600" cy="2275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What does Gregor KEEP and what does he LOSE throughout the story?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What do you think is Gregor’s greatest struggle?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Cast of Characters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402250" y="1058225"/>
            <a:ext cx="8520599" cy="3824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Grete Samsa- Gregor’s sister.  A young woman on the edge of adulthood.  She shows great concern at the beginning, but her compassion fades.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074" y="1854587"/>
            <a:ext cx="2512476" cy="29443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296362" y="1854737"/>
            <a:ext cx="2027100" cy="2944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How does Grete undergo her own </a:t>
            </a:r>
            <a:r>
              <a:rPr i="1" lang="en" sz="1800">
                <a:latin typeface="Special Elite"/>
                <a:ea typeface="Special Elite"/>
                <a:cs typeface="Special Elite"/>
                <a:sym typeface="Special Elite"/>
              </a:rPr>
              <a:t>metamorphosis?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How is she somewhat responsible for Gregor’s death?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250" y="1854675"/>
            <a:ext cx="2512474" cy="294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Cast of Characters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972375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Mr. Samsa- His business failure has left him exhausted and emotionally broken.  He shows hostility and impatience toward Gregor.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099" y="1789625"/>
            <a:ext cx="2826125" cy="28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107275" y="1789625"/>
            <a:ext cx="2970300" cy="28259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Why do you think Mr. Samsa is so hostile toward Gregor?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How has Mr. Samsa’s failure affected Gregor’s situation?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Cast of Characters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058225"/>
            <a:ext cx="8436000" cy="389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Mrs. Samsa- Frail and distressed, she is torn between her love for Gregor and her horror of him.  She is protected from the full reality of Gregor’s transformation.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150" y="1811150"/>
            <a:ext cx="2359749" cy="305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25225" y="2220400"/>
            <a:ext cx="3096899" cy="253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How does the mother contribute to the family </a:t>
            </a:r>
            <a:r>
              <a:rPr i="1" lang="en" sz="1800">
                <a:latin typeface="Special Elite"/>
                <a:ea typeface="Special Elite"/>
                <a:cs typeface="Special Elite"/>
                <a:sym typeface="Special Elite"/>
              </a:rPr>
              <a:t>dysfunction?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Is the mother part of the transformation? How so?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Minor Characters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221150" y="1006050"/>
            <a:ext cx="2585999" cy="313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Charwoman- An elderly widow who is also the Samsa’s cleaning lady. She is no-nonsense and honest as she faces Gregor’s state without fear or disgust.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376" y="1006050"/>
            <a:ext cx="2183649" cy="3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1926" y="445025"/>
            <a:ext cx="2483462" cy="2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560025" y="2999175"/>
            <a:ext cx="2662199" cy="1847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Chief Clerk is distrustful and overbearing.  He hints that Gregor is a slacker at work.  He flees in terror!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Special Elite"/>
                <a:ea typeface="Special Elite"/>
                <a:cs typeface="Special Elite"/>
                <a:sym typeface="Special Elite"/>
              </a:rPr>
              <a:t>Minor Characters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873150"/>
            <a:ext cx="8520599" cy="4027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The Boarders- three temporary boarders who pay room and board to the Samsas.  They value order and cleanliness, so they are horrified when they discover Gregor.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447" y="1630000"/>
            <a:ext cx="2284624" cy="32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5596275" y="1731400"/>
            <a:ext cx="2933999" cy="2879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What symbolic meaning do the boarders hold?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Special Elite"/>
              <a:ea typeface="Special Elite"/>
              <a:cs typeface="Special Elite"/>
              <a:sym typeface="Special Elit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Special Elite"/>
                <a:ea typeface="Special Elite"/>
                <a:cs typeface="Special Elite"/>
                <a:sym typeface="Special Elite"/>
              </a:rPr>
              <a:t>Are the boarders a CAUSE or an EFFECT?  How so?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pecial Elite"/>
                <a:ea typeface="Special Elite"/>
                <a:cs typeface="Special Elite"/>
                <a:sym typeface="Special Elite"/>
              </a:rPr>
              <a:t>Literature and Life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41960" lvl="0" marL="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pecial Elite"/>
              <a:buChar char="•"/>
            </a:pPr>
            <a:r>
              <a:rPr lang="en" sz="24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Humans crave meaning</a:t>
            </a:r>
          </a:p>
          <a:p>
            <a:pPr indent="-441960" lvl="0" marL="406400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pecial Elite"/>
              <a:buChar char="•"/>
            </a:pPr>
            <a:r>
              <a:rPr lang="en" sz="24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A universe that makes sense</a:t>
            </a:r>
          </a:p>
          <a:p>
            <a:pPr indent="-441960" lvl="0" marL="406400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pecial Elite"/>
              <a:buChar char="•"/>
            </a:pPr>
            <a:r>
              <a:rPr lang="en" sz="2400">
                <a:solidFill>
                  <a:srgbClr val="000000"/>
                </a:solidFill>
                <a:latin typeface="Special Elite"/>
                <a:ea typeface="Special Elite"/>
                <a:cs typeface="Special Elite"/>
                <a:sym typeface="Special Elite"/>
              </a:rPr>
              <a:t>Stories are created to make sense out of the universe; but when the universe doesn’t cooperate you feel like a stranger in the world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6650" y="211754"/>
            <a:ext cx="2062375" cy="23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