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Alfa Slab One"/>
      <p:regular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OpenSans-regular.fntdata"/><Relationship Id="rId23" Type="http://schemas.openxmlformats.org/officeDocument/2006/relationships/font" Target="fonts/AlfaSlabOne-regular.fntdata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quizlet.com/32928158/flashcards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hyperlink" Target="http://www.chompchomp.com/csfs05/csfs05.ht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xyMrLQ4ZI-4" TargetMode="External"/><Relationship Id="rId4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chompchomp.com/terms/noun.htm" TargetMode="External"/><Relationship Id="rId4" Type="http://schemas.openxmlformats.org/officeDocument/2006/relationships/hyperlink" Target="http://chompchomp.com/terms/phrase.htm" TargetMode="External"/><Relationship Id="rId5" Type="http://schemas.openxmlformats.org/officeDocument/2006/relationships/hyperlink" Target="http://chompchomp.com/terms/clause.htm" TargetMode="External"/><Relationship Id="rId6" Type="http://schemas.openxmlformats.org/officeDocument/2006/relationships/hyperlink" Target="https://www.youtube.com/watch?v=Box4Clu1-1k" TargetMode="External"/><Relationship Id="rId7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ldoAQtUp02A" TargetMode="External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hompchomp.com/rules/csfsrules.ht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hompchomp.com/hotpotatoes/commas01.htm" TargetMode="External"/><Relationship Id="rId4" Type="http://schemas.openxmlformats.org/officeDocument/2006/relationships/hyperlink" Target="https://depts.dyc.edu/learningcenter/owl/exercises/comma_placement_ex1.htm" TargetMode="External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744575"/>
            <a:ext cx="8134200" cy="79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 Review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118500" y="1706475"/>
            <a:ext cx="8520599" cy="27926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Clauses: Independent/ Dependent 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2307350"/>
            <a:ext cx="374332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100" y="2110875"/>
            <a:ext cx="24765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311700" y="3682150"/>
            <a:ext cx="3498000" cy="64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Can stand by itself as a simple sentence ( S + V)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959400" y="3682150"/>
            <a:ext cx="3567000" cy="64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Cannot stand by itself but provides IC with additional information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565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Practice (I vs. D) 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The pony express did not last long.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Mail was carried by ships.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Because today’s mail travels so slowly.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While they were called pony boys.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When they carried mail.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Because fuel is so expensive.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A rider traveled a great distance before stopping at night.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Riding on the pony express could be fun.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Notice any SUBORDINATE CONJUNCTIONS? (AAAWWUBBIS)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https://quizlet.com/32928158/flashcards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67050" y="2033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Comma Splices and Fused Sentences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14250" y="854375"/>
            <a:ext cx="8273400" cy="36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cap="small">
                <a:solidFill>
                  <a:srgbClr val="FFFFFF"/>
                </a:solidFill>
                <a:highlight>
                  <a:srgbClr val="20394D"/>
                </a:highlight>
                <a:latin typeface="Arial"/>
                <a:ea typeface="Arial"/>
                <a:cs typeface="Arial"/>
                <a:sym typeface="Arial"/>
              </a:rPr>
              <a:t>Main Clause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+ </a:t>
            </a: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+ </a:t>
            </a:r>
            <a:r>
              <a:rPr lang="en" cap="small">
                <a:solidFill>
                  <a:srgbClr val="FFFFFF"/>
                </a:solidFill>
                <a:highlight>
                  <a:srgbClr val="20394D"/>
                </a:highlight>
                <a:latin typeface="Arial"/>
                <a:ea typeface="Arial"/>
                <a:cs typeface="Arial"/>
                <a:sym typeface="Arial"/>
              </a:rPr>
              <a:t>Main Clause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119" y="1543700"/>
            <a:ext cx="1229299" cy="10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5066250" y="718550"/>
            <a:ext cx="3402599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cap="small">
                <a:solidFill>
                  <a:srgbClr val="FFFFFF"/>
                </a:solidFill>
                <a:highlight>
                  <a:srgbClr val="20394D"/>
                </a:highlight>
              </a:rPr>
              <a:t>Main Clause</a:t>
            </a:r>
            <a:r>
              <a:rPr lang="en" sz="18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+ Ø + </a:t>
            </a:r>
            <a:r>
              <a:rPr lang="en" sz="1800" cap="small">
                <a:solidFill>
                  <a:srgbClr val="FFFFFF"/>
                </a:solidFill>
                <a:highlight>
                  <a:srgbClr val="20394D"/>
                </a:highlight>
              </a:rPr>
              <a:t>Main Clause</a:t>
            </a:r>
            <a:r>
              <a:rPr lang="en" sz="18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00" y="3096574"/>
            <a:ext cx="1880300" cy="11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67050" y="3498050"/>
            <a:ext cx="1880400" cy="507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       Fix-Ups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669550" y="3187850"/>
            <a:ext cx="5396700" cy="11279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Make two complete sentences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Use a comma and a FANBOY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Use a semicolon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b="1" lang="en"/>
              <a:t>Use a Subordinating Conjunction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655875" y="4568175"/>
            <a:ext cx="5477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http://www.chompchomp.com/csfs05/csfs05.htm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8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1828800">
              <a:spcBef>
                <a:spcPts val="0"/>
              </a:spcBef>
              <a:buNone/>
            </a:pPr>
            <a:r>
              <a:rPr lang="en" sz="3600"/>
              <a:t>Prepositions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https://www.youtube.com/watch?v=xyMrLQ4ZI-4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000" y="1948601"/>
            <a:ext cx="2847650" cy="159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71800" y="3129825"/>
            <a:ext cx="4073400" cy="13463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We use prepositions more than any other word in the English language.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Hard to DEFINE.  WE use our hands to describe them!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63825" y="1772025"/>
            <a:ext cx="4406999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preposition describes a relationship between other words in a sentence.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8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 Review Review Review Review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Adjectives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describe </a:t>
            </a:r>
            <a:r>
              <a:rPr lang="en" sz="1600" u="sng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nouns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 by answering one of these three questions: </a:t>
            </a:r>
            <a:r>
              <a:rPr i="1" lang="en" sz="1600">
                <a:solidFill>
                  <a:srgbClr val="000000"/>
                </a:solidFill>
                <a:highlight>
                  <a:srgbClr val="FFFFFF"/>
                </a:highlight>
              </a:rPr>
              <a:t>What kind is it? How many are there? Which one is it?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 An adjective can be a single word, a </a:t>
            </a:r>
            <a:r>
              <a:rPr lang="en" sz="1600" u="sng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phrase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, or a </a:t>
            </a:r>
            <a:r>
              <a:rPr lang="en" sz="1600" u="sng">
                <a:solidFill>
                  <a:srgbClr val="000000"/>
                </a:solidFill>
                <a:highlight>
                  <a:srgbClr val="FFFFFF"/>
                </a:highlight>
                <a:hlinkClick r:id="rId5"/>
              </a:rPr>
              <a:t>clause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 u="sng">
                <a:solidFill>
                  <a:schemeClr val="hlink"/>
                </a:solidFill>
                <a:hlinkClick r:id="rId6"/>
              </a:rPr>
              <a:t>https://www.youtube.com/watch?v=Box4Clu1-1k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4650" y="2747100"/>
            <a:ext cx="2399950" cy="20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795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WORD POWER 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69225" y="1152475"/>
            <a:ext cx="8520599" cy="362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12" y="1152475"/>
            <a:ext cx="2447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887" y="2913000"/>
            <a:ext cx="244792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903475" y="1461350"/>
            <a:ext cx="3452099" cy="1979099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Ver= Truth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Scend= To climb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Mag= Greatly generous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-id= pertaining to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Verbs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409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ACTION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https://www.youtube.com/watch?v=ldoAQtUp02A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LINKING</a:t>
            </a:r>
            <a:r>
              <a:rPr lang="en">
                <a:solidFill>
                  <a:srgbClr val="000000"/>
                </a:solidFill>
              </a:rPr>
              <a:t>= a state of BEING. They LINK the subject to a word or phrase in the predicate.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bamboo forest seems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400" y="2683773"/>
            <a:ext cx="1662849" cy="19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4671725" y="3014775"/>
            <a:ext cx="34059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magical at sunset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40825" y="4130900"/>
            <a:ext cx="6075599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   ARE   WAS   WERE   AM   BE   BECOME  BEEN    BEING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Practice ACTION vs. LINKING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William </a:t>
            </a:r>
            <a:r>
              <a:rPr b="1" lang="en">
                <a:solidFill>
                  <a:srgbClr val="000000"/>
                </a:solidFill>
              </a:rPr>
              <a:t>is</a:t>
            </a:r>
            <a:r>
              <a:rPr lang="en">
                <a:solidFill>
                  <a:srgbClr val="000000"/>
                </a:solidFill>
              </a:rPr>
              <a:t> excited about his promotion.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Margot drives a Ford Mustang.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I believe in unicorns.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She </a:t>
            </a:r>
            <a:r>
              <a:rPr b="1" lang="en">
                <a:solidFill>
                  <a:srgbClr val="000000"/>
                </a:solidFill>
              </a:rPr>
              <a:t>appears</a:t>
            </a:r>
            <a:r>
              <a:rPr lang="en">
                <a:solidFill>
                  <a:srgbClr val="000000"/>
                </a:solidFill>
              </a:rPr>
              <a:t> upset about the announcement.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The eggs </a:t>
            </a:r>
            <a:r>
              <a:rPr b="1" lang="en">
                <a:solidFill>
                  <a:srgbClr val="000000"/>
                </a:solidFill>
              </a:rPr>
              <a:t>smell</a:t>
            </a:r>
            <a:r>
              <a:rPr lang="en">
                <a:solidFill>
                  <a:srgbClr val="000000"/>
                </a:solidFill>
              </a:rPr>
              <a:t> rotten.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The chicken strutted across the road.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He </a:t>
            </a:r>
            <a:r>
              <a:rPr b="1" lang="en">
                <a:solidFill>
                  <a:srgbClr val="000000"/>
                </a:solidFill>
              </a:rPr>
              <a:t>went</a:t>
            </a:r>
            <a:r>
              <a:rPr lang="en">
                <a:solidFill>
                  <a:srgbClr val="000000"/>
                </a:solidFill>
              </a:rPr>
              <a:t> red after tripping on the rug.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Your plans for the wedding </a:t>
            </a:r>
            <a:r>
              <a:rPr b="1" lang="en">
                <a:solidFill>
                  <a:srgbClr val="000000"/>
                </a:solidFill>
              </a:rPr>
              <a:t>sound</a:t>
            </a:r>
            <a:r>
              <a:rPr lang="en">
                <a:solidFill>
                  <a:srgbClr val="000000"/>
                </a:solidFill>
              </a:rPr>
              <a:t> nice.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You </a:t>
            </a:r>
            <a:r>
              <a:rPr b="1" lang="en">
                <a:solidFill>
                  <a:srgbClr val="000000"/>
                </a:solidFill>
              </a:rPr>
              <a:t>look</a:t>
            </a:r>
            <a:r>
              <a:rPr lang="en">
                <a:solidFill>
                  <a:srgbClr val="000000"/>
                </a:solidFill>
              </a:rPr>
              <a:t> exhausted after studying all night.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Open Sans"/>
              <a:buNone/>
            </a:pPr>
            <a:r>
              <a:t/>
            </a:r>
            <a:endParaRPr sz="11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1918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CONJUNCTIONS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764575"/>
            <a:ext cx="8520599" cy="419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FF"/>
                </a:solidFill>
              </a:rPr>
              <a:t>F</a:t>
            </a:r>
            <a:r>
              <a:rPr lang="en" sz="2400">
                <a:solidFill>
                  <a:srgbClr val="FF00FF"/>
                </a:solidFill>
              </a:rPr>
              <a:t>or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FF"/>
                </a:solidFill>
              </a:rPr>
              <a:t>A</a:t>
            </a:r>
            <a:r>
              <a:rPr lang="en" sz="2400">
                <a:solidFill>
                  <a:srgbClr val="FF00FF"/>
                </a:solidFill>
              </a:rPr>
              <a:t>nd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FF"/>
                </a:solidFill>
              </a:rPr>
              <a:t>N</a:t>
            </a:r>
            <a:r>
              <a:rPr lang="en" sz="2400">
                <a:solidFill>
                  <a:srgbClr val="FF00FF"/>
                </a:solidFill>
              </a:rPr>
              <a:t>or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FF"/>
                </a:solidFill>
              </a:rPr>
              <a:t>B</a:t>
            </a:r>
            <a:r>
              <a:rPr lang="en" sz="2400">
                <a:solidFill>
                  <a:srgbClr val="FF00FF"/>
                </a:solidFill>
              </a:rPr>
              <a:t>ut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FF"/>
                </a:solidFill>
              </a:rPr>
              <a:t>O</a:t>
            </a:r>
            <a:r>
              <a:rPr lang="en" sz="2400">
                <a:solidFill>
                  <a:srgbClr val="FF00FF"/>
                </a:solidFill>
              </a:rPr>
              <a:t>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FF"/>
                </a:solidFill>
              </a:rPr>
              <a:t>Y</a:t>
            </a:r>
            <a:r>
              <a:rPr lang="en" sz="2400">
                <a:solidFill>
                  <a:srgbClr val="FF00FF"/>
                </a:solidFill>
              </a:rPr>
              <a:t>et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00FF"/>
                </a:solidFill>
              </a:rPr>
              <a:t>S</a:t>
            </a:r>
            <a:r>
              <a:rPr lang="en" sz="2400">
                <a:solidFill>
                  <a:srgbClr val="FF00FF"/>
                </a:solidFill>
              </a:rPr>
              <a:t>o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438375" y="1685700"/>
            <a:ext cx="2370299" cy="17720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Coordinating- connects words, phrases, &amp; clauses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280525" y="850825"/>
            <a:ext cx="1530300" cy="402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W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W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U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b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b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b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178025" y="1685700"/>
            <a:ext cx="3291000" cy="1633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Subordinating- joins 2 clauses and cannot stand alone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Practice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Until Mr. Sanchez has his first cup of coffee in the morning, he is a grouch.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After Amy sneezed all over the tuna salad, everyone got grossed out.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Rocky terrorizes the poodles next door yet adores the German shepherd across the street.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The bowl of squid eyeball stew is hot and delicious.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Nina preferred to read but Danny likes to watch TV.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I didn’t know which job I wanted so I decided to wait.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While the rain fell, the woman waited beneath the awning for the bus.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Almighty Comma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507325" y="1163975"/>
            <a:ext cx="8520599" cy="3588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http://www.chompchomp.com/rules/csfsrules.htm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0412" y="652137"/>
            <a:ext cx="27717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6650" y="1657000"/>
            <a:ext cx="2295350" cy="302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5143500" y="2496950"/>
            <a:ext cx="3486599" cy="21809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Separate independent clauses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After an introductory clause or phrase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Between items in a series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To enclose clauses NOT essential to the meaning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Comma Practice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http://www.chompchomp.com/hotpotatoes/commas01.htm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https://depts.dyc.edu/learningcenter/owl/exercises/comma_placement_ex1.htm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7302" y="2527752"/>
            <a:ext cx="3257950" cy="19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Little Things Make a Big Difference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955424" cy="29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6421" y="1152471"/>
            <a:ext cx="3374174" cy="37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Almighty Comma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25" y="1152475"/>
            <a:ext cx="6442749" cy="33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